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2" r:id="rId3"/>
    <p:sldId id="256" r:id="rId4"/>
    <p:sldId id="287" r:id="rId5"/>
    <p:sldId id="271" r:id="rId6"/>
    <p:sldId id="273" r:id="rId7"/>
    <p:sldId id="265" r:id="rId8"/>
    <p:sldId id="277" r:id="rId9"/>
    <p:sldId id="283" r:id="rId10"/>
    <p:sldId id="279" r:id="rId11"/>
    <p:sldId id="281" r:id="rId12"/>
    <p:sldId id="278" r:id="rId13"/>
    <p:sldId id="288" r:id="rId14"/>
    <p:sldId id="264" r:id="rId15"/>
    <p:sldId id="285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  <a:srgbClr val="B18DEB"/>
    <a:srgbClr val="FFFFFF"/>
    <a:srgbClr val="F4B183"/>
    <a:srgbClr val="800000"/>
    <a:srgbClr val="660066"/>
    <a:srgbClr val="385723"/>
    <a:srgbClr val="E2F0D9"/>
    <a:srgbClr val="0070C0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67" d="100"/>
          <a:sy n="67" d="100"/>
        </p:scale>
        <p:origin x="648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E6DC3-4B8A-4D49-A87E-E1D46AE2A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FFF99D-DA22-4E8D-8E0E-DF83905E2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077F5-A28E-4236-9941-CC0C624CC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C4B-3DC9-4120-9222-D3F09184783C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88040-2601-43E4-8E7E-26838B6ED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A526A-AE4A-46C0-9696-74130B86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66C3-4E44-4E6C-8982-731FAC823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405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BFA00-F8DA-4EB5-99A5-47AAE14E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B69DAB-55D9-4251-B271-D9AC0BD3A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E6B23-C468-4E02-A71E-6DA8F6071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C4B-3DC9-4120-9222-D3F09184783C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497DA-A6E5-4DB9-9BB9-CEB7D9C69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1A148-24AC-4463-9353-165B754C2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66C3-4E44-4E6C-8982-731FAC823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34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3AB60A-AF1E-4F10-8CB0-7F1928BA5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387C7D-A5C5-4C34-B75C-04463D806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8EECD-9AA3-41B9-B2FE-BBA478C2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C4B-3DC9-4120-9222-D3F09184783C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DECE8-D872-4DB1-939C-9644E07F0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045B1-5AC1-48A9-AAD9-19A7EF7D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66C3-4E44-4E6C-8982-731FAC823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901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4"/>
            <a:ext cx="10363200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1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7" indent="0" algn="ctr">
              <a:buNone/>
              <a:defRPr sz="1600"/>
            </a:lvl5pPr>
            <a:lvl6pPr marL="2286058" indent="0" algn="ctr">
              <a:buNone/>
              <a:defRPr sz="1600"/>
            </a:lvl6pPr>
            <a:lvl7pPr marL="2743270" indent="0" algn="ctr">
              <a:buNone/>
              <a:defRPr sz="1600"/>
            </a:lvl7pPr>
            <a:lvl8pPr marL="3200482" indent="0" algn="ctr">
              <a:buNone/>
              <a:defRPr sz="1600"/>
            </a:lvl8pPr>
            <a:lvl9pPr marL="365769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A654-2580-4790-8BF4-9E7750729D4E}" type="datetimeFigureOut">
              <a:rPr lang="en-GB" smtClean="0"/>
              <a:t>24/06/2020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8EE-BBDC-4146-BA87-99BBF7E5496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0285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A654-2580-4790-8BF4-9E7750729D4E}" type="datetimeFigureOut">
              <a:rPr lang="en-GB" smtClean="0"/>
              <a:t>24/06/2020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8EE-BBDC-4146-BA87-99BBF7E5496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116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1" cy="1500187"/>
          </a:xfrm>
        </p:spPr>
        <p:txBody>
          <a:bodyPr/>
          <a:lstStyle>
            <a:lvl1pPr marL="0" indent="0">
              <a:buNone/>
              <a:defRPr sz="2401">
                <a:solidFill>
                  <a:schemeClr val="tx1"/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A654-2580-4790-8BF4-9E7750729D4E}" type="datetimeFigureOut">
              <a:rPr lang="en-GB" smtClean="0"/>
              <a:t>24/06/2020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8EE-BBDC-4146-BA87-99BBF7E5496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24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A654-2580-4790-8BF4-9E7750729D4E}" type="datetimeFigureOut">
              <a:rPr lang="en-GB" smtClean="0"/>
              <a:t>24/06/2020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8EE-BBDC-4146-BA87-99BBF7E5496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8114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365126"/>
            <a:ext cx="1051560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2"/>
            <a:ext cx="5157786" cy="823913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7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70" indent="0">
              <a:buNone/>
              <a:defRPr sz="1600" b="1"/>
            </a:lvl7pPr>
            <a:lvl8pPr marL="3200482" indent="0">
              <a:buNone/>
              <a:defRPr sz="1600" b="1"/>
            </a:lvl8pPr>
            <a:lvl9pPr marL="365769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2"/>
            <a:ext cx="5183189" cy="823913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7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70" indent="0">
              <a:buNone/>
              <a:defRPr sz="1600" b="1"/>
            </a:lvl7pPr>
            <a:lvl8pPr marL="3200482" indent="0">
              <a:buNone/>
              <a:defRPr sz="1600" b="1"/>
            </a:lvl8pPr>
            <a:lvl9pPr marL="365769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A654-2580-4790-8BF4-9E7750729D4E}" type="datetimeFigureOut">
              <a:rPr lang="en-GB" smtClean="0"/>
              <a:t>24/06/2020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8EE-BBDC-4146-BA87-99BBF7E5496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799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A654-2580-4790-8BF4-9E7750729D4E}" type="datetimeFigureOut">
              <a:rPr lang="en-GB" smtClean="0"/>
              <a:t>24/06/2020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8EE-BBDC-4146-BA87-99BBF7E5496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665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A654-2580-4790-8BF4-9E7750729D4E}" type="datetimeFigureOut">
              <a:rPr lang="en-GB" smtClean="0"/>
              <a:t>24/06/2020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8EE-BBDC-4146-BA87-99BBF7E5496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207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27"/>
            <a:ext cx="6172199" cy="48736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1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7" indent="0">
              <a:buNone/>
              <a:defRPr sz="1000"/>
            </a:lvl5pPr>
            <a:lvl6pPr marL="2286058" indent="0">
              <a:buNone/>
              <a:defRPr sz="1000"/>
            </a:lvl6pPr>
            <a:lvl7pPr marL="2743270" indent="0">
              <a:buNone/>
              <a:defRPr sz="1000"/>
            </a:lvl7pPr>
            <a:lvl8pPr marL="3200482" indent="0">
              <a:buNone/>
              <a:defRPr sz="1000"/>
            </a:lvl8pPr>
            <a:lvl9pPr marL="365769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A654-2580-4790-8BF4-9E7750729D4E}" type="datetimeFigureOut">
              <a:rPr lang="en-GB" smtClean="0"/>
              <a:t>24/06/2020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8EE-BBDC-4146-BA87-99BBF7E5496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18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8AA5D-A3C6-46C5-8813-23EFA1C7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DE5C3-D816-4588-882B-129CD86BB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4DF04-81C4-4007-82C4-3E13A2395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C4B-3DC9-4120-9222-D3F09184783C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6AEAD-688D-4B4A-B0FB-C3D1C2FE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0FE12-A03D-4272-BFB2-B0AF4BCAF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66C3-4E44-4E6C-8982-731FAC823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477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0" y="987427"/>
            <a:ext cx="6172199" cy="487362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1"/>
            </a:lvl3pPr>
            <a:lvl4pPr marL="1371635" indent="0">
              <a:buNone/>
              <a:defRPr sz="2000"/>
            </a:lvl4pPr>
            <a:lvl5pPr marL="1828847" indent="0">
              <a:buNone/>
              <a:defRPr sz="2000"/>
            </a:lvl5pPr>
            <a:lvl6pPr marL="2286058" indent="0">
              <a:buNone/>
              <a:defRPr sz="2000"/>
            </a:lvl6pPr>
            <a:lvl7pPr marL="2743270" indent="0">
              <a:buNone/>
              <a:defRPr sz="2000"/>
            </a:lvl7pPr>
            <a:lvl8pPr marL="3200482" indent="0">
              <a:buNone/>
              <a:defRPr sz="2000"/>
            </a:lvl8pPr>
            <a:lvl9pPr marL="3657693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7" indent="0">
              <a:buNone/>
              <a:defRPr sz="1000"/>
            </a:lvl5pPr>
            <a:lvl6pPr marL="2286058" indent="0">
              <a:buNone/>
              <a:defRPr sz="1000"/>
            </a:lvl6pPr>
            <a:lvl7pPr marL="2743270" indent="0">
              <a:buNone/>
              <a:defRPr sz="1000"/>
            </a:lvl7pPr>
            <a:lvl8pPr marL="3200482" indent="0">
              <a:buNone/>
              <a:defRPr sz="1000"/>
            </a:lvl8pPr>
            <a:lvl9pPr marL="365769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A654-2580-4790-8BF4-9E7750729D4E}" type="datetimeFigureOut">
              <a:rPr lang="en-GB" smtClean="0"/>
              <a:t>24/06/2020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8EE-BBDC-4146-BA87-99BBF7E5496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4189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A654-2580-4790-8BF4-9E7750729D4E}" type="datetimeFigureOut">
              <a:rPr lang="en-GB" smtClean="0"/>
              <a:t>24/06/2020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8EE-BBDC-4146-BA87-99BBF7E5496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020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A654-2580-4790-8BF4-9E7750729D4E}" type="datetimeFigureOut">
              <a:rPr lang="en-GB" smtClean="0"/>
              <a:t>24/06/2020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8EE-BBDC-4146-BA87-99BBF7E5496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8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2608E-6A40-402A-8527-3DC3C9E1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BA881-CC07-4AF6-AD89-D0BDA3955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37266-BBB7-4A15-AD14-95089234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C4B-3DC9-4120-9222-D3F09184783C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F383E-7B78-4DDC-B8C7-2FA8FC811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CC79C-8DC0-4792-A31E-0D233F26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66C3-4E44-4E6C-8982-731FAC823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497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8FEFB-FAAE-43F8-A73A-78689C4C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65437-E267-4638-8B60-FEC422EF3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B9F22-3944-4373-A384-511F18779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0B0F8-C62D-4A2E-843C-18C2EA546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C4B-3DC9-4120-9222-D3F09184783C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854D2-219B-4B65-8F38-A46985F2A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6A572-533A-4A1C-A2F4-8C69AA201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66C3-4E44-4E6C-8982-731FAC823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365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3B3B-F869-4B21-85FD-D4D5ACFD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8DECA-C41D-45DD-B154-03F1446A3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008A80-3347-44E6-BB12-0726C9574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AE47F8-CF5F-410D-B508-0966869A9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A61B5-6B5E-40EE-913A-7BBB644A33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61941C-2BEE-41D3-B66B-B97FD7426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C4B-3DC9-4120-9222-D3F09184783C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61EEB0-64B2-4CB9-923C-19346D26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891661-4F0F-4B91-A38C-7782C547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66C3-4E44-4E6C-8982-731FAC823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77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A14B7-4EC0-4D56-B1D4-02D3E1AF3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2F52E7-C0D9-4646-B7C5-60781FD43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C4B-3DC9-4120-9222-D3F09184783C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3D073-CF43-4F35-A41E-7E8BB4E5D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01837-CDBF-4DC0-AD76-8B4DF29D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66C3-4E44-4E6C-8982-731FAC823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059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21C9F8-1960-4DD7-B65D-5F451CBF1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C4B-3DC9-4120-9222-D3F09184783C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94048-D5BB-4091-A7B2-57FD8D2DD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ACC3D-9B60-4A8D-86E9-A8FC26D53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66C3-4E44-4E6C-8982-731FAC823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915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68649-3D5A-4B29-9DC1-A50BE928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A2A9C-548C-416C-AB42-A71C7F373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8DDDAC-76D1-4E6A-937F-EE1835FDD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E5A26-D05D-4863-AB44-DE3FF14E0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C4B-3DC9-4120-9222-D3F09184783C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D16E1-CB0B-4C68-B460-CDB307803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612F1-A60E-4FFB-9331-5E0866F5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66C3-4E44-4E6C-8982-731FAC823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964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99871-3821-4199-A168-C5242EA5D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52E62-FA57-4516-B1CD-74E6EC339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96200-353C-4ABD-98BE-BE276D0C4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399A8-8E0B-453E-A880-1747CC5CB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C4B-3DC9-4120-9222-D3F09184783C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C3C11-57E3-4320-8B0E-8ABD7DA53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E0860-02B6-46D3-A078-7D16993E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66C3-4E44-4E6C-8982-731FAC823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95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02C9DA-7B24-4EAF-AE8F-0F5D5B01E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21769-783E-4A2C-B669-905DFC65A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2C41E-F5C0-41E4-876E-A85571166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9CC4B-3DC9-4120-9222-D3F09184783C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70979-BEC0-48CB-94EB-CDE020228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890CA-8A0F-484B-B79A-0AAFACA68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366C3-4E44-4E6C-8982-731FAC823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72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3A654-2580-4790-8BF4-9E7750729D4E}" type="datetimeFigureOut">
              <a:rPr lang="en-GB" smtClean="0"/>
              <a:t>24/06/2020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388EE-BBDC-4146-BA87-99BBF7E5496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873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0" indent="-228605" algn="l" defTabSz="9144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1" indent="-228605" algn="l" defTabSz="9144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3" indent="-228605" algn="l" defTabSz="9144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5" indent="-228605" algn="l" defTabSz="9144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6" indent="-228605" algn="l" defTabSz="9144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8" indent="-228605" algn="l" defTabSz="9144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00" indent="-228605" algn="l" defTabSz="9144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7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11E17C1-8DF7-4242-98F1-90E54933E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26" y="2548638"/>
            <a:ext cx="4610749" cy="11865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394BC2-3897-4EDD-80D3-1CF391226763}"/>
              </a:ext>
            </a:extLst>
          </p:cNvPr>
          <p:cNvSpPr txBox="1"/>
          <p:nvPr/>
        </p:nvSpPr>
        <p:spPr>
          <a:xfrm>
            <a:off x="4790993" y="3596531"/>
            <a:ext cx="2610010" cy="250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88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3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Practitioners </a:t>
            </a:r>
            <a:r>
              <a:rPr kumimoji="0" lang="en-GB" sz="1030" b="1" i="0" u="none" strike="noStrike" kern="1200" cap="none" spc="0" normalizeH="0" baseline="0" noProof="0" dirty="0">
                <a:ln>
                  <a:noFill/>
                </a:ln>
                <a:solidFill>
                  <a:srgbClr val="0E6EB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</a:t>
            </a:r>
            <a:r>
              <a:rPr kumimoji="0" lang="en-GB" sz="103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Professional </a:t>
            </a:r>
            <a:r>
              <a:rPr kumimoji="0" lang="en-GB" sz="1030" b="1" i="0" u="none" strike="noStrike" kern="1200" cap="none" spc="0" normalizeH="0" baseline="0" noProof="0" dirty="0">
                <a:ln>
                  <a:noFill/>
                </a:ln>
                <a:solidFill>
                  <a:srgbClr val="0E6EB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</a:t>
            </a:r>
            <a:r>
              <a:rPr kumimoji="0" lang="en-GB" sz="103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Tenacious</a:t>
            </a:r>
          </a:p>
        </p:txBody>
      </p:sp>
      <p:pic>
        <p:nvPicPr>
          <p:cNvPr id="3" name="Vacation - AShamaluevMusic">
            <a:hlinkClick r:id="" action="ppaction://media"/>
            <a:extLst>
              <a:ext uri="{FF2B5EF4-FFF2-40B4-BE49-F238E27FC236}">
                <a16:creationId xmlns:a16="http://schemas.microsoft.com/office/drawing/2014/main" id="{4ADB3D38-9956-4BFF-980E-93E977E49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neyard lines on slopes">
            <a:extLst>
              <a:ext uri="{FF2B5EF4-FFF2-40B4-BE49-F238E27FC236}">
                <a16:creationId xmlns:a16="http://schemas.microsoft.com/office/drawing/2014/main" id="{161425F8-AF4B-4D85-A7D1-F5179F9C0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C4F0D6-8939-4C0C-B3E7-723B80C31DE5}"/>
              </a:ext>
            </a:extLst>
          </p:cNvPr>
          <p:cNvSpPr/>
          <p:nvPr/>
        </p:nvSpPr>
        <p:spPr>
          <a:xfrm>
            <a:off x="0" y="964608"/>
            <a:ext cx="12191999" cy="5026838"/>
          </a:xfrm>
          <a:prstGeom prst="rect">
            <a:avLst/>
          </a:prstGeom>
          <a:solidFill>
            <a:srgbClr val="E2F0D9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79961F-DAA8-412B-8A79-4FD1C6AD8C94}"/>
              </a:ext>
            </a:extLst>
          </p:cNvPr>
          <p:cNvSpPr/>
          <p:nvPr/>
        </p:nvSpPr>
        <p:spPr>
          <a:xfrm>
            <a:off x="309561" y="1115994"/>
            <a:ext cx="11882439" cy="89255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/>
                <a:ea typeface="+mn-ea"/>
                <a:cs typeface="+mn-cs"/>
              </a:rPr>
              <a:t>By writing your risks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38572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/>
                <a:ea typeface="+mn-ea"/>
                <a:cs typeface="+mn-cs"/>
              </a:rPr>
              <a:t> in this way…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38572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Open Sans" panose="020B06060305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385723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F529B48-0C97-4A5D-98E7-0A50E41DC356}"/>
              </a:ext>
            </a:extLst>
          </p:cNvPr>
          <p:cNvSpPr/>
          <p:nvPr/>
        </p:nvSpPr>
        <p:spPr>
          <a:xfrm>
            <a:off x="410196" y="2456533"/>
            <a:ext cx="3362325" cy="953241"/>
          </a:xfrm>
          <a:prstGeom prst="round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 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There is a risk that…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A0B780A-0ECA-48E5-A5FE-754A7674EDED}"/>
              </a:ext>
            </a:extLst>
          </p:cNvPr>
          <p:cNvSpPr/>
          <p:nvPr/>
        </p:nvSpPr>
        <p:spPr>
          <a:xfrm>
            <a:off x="4414837" y="2456533"/>
            <a:ext cx="3362325" cy="953241"/>
          </a:xfrm>
          <a:prstGeom prst="roundRect">
            <a:avLst/>
          </a:prstGeom>
          <a:solidFill>
            <a:srgbClr val="FFFFFF">
              <a:alpha val="69804"/>
            </a:srgbClr>
          </a:solidFill>
          <a:ln w="762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 </a:t>
            </a:r>
            <a:r>
              <a:rPr lang="en-GB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Due to…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A936D32-91CB-4DD6-BCA5-D20665E31863}"/>
              </a:ext>
            </a:extLst>
          </p:cNvPr>
          <p:cNvSpPr/>
          <p:nvPr/>
        </p:nvSpPr>
        <p:spPr>
          <a:xfrm>
            <a:off x="8419479" y="2456533"/>
            <a:ext cx="3362325" cy="953241"/>
          </a:xfrm>
          <a:prstGeom prst="roundRect">
            <a:avLst/>
          </a:prstGeom>
          <a:solidFill>
            <a:srgbClr val="FFFFFF">
              <a:alpha val="69804"/>
            </a:srgb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 </a:t>
            </a:r>
            <a:r>
              <a:rPr lang="en-GB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Resulting in…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ED5B74-CB1C-4955-9D45-E0C8A92FDCF6}"/>
              </a:ext>
            </a:extLst>
          </p:cNvPr>
          <p:cNvSpPr/>
          <p:nvPr/>
        </p:nvSpPr>
        <p:spPr>
          <a:xfrm>
            <a:off x="261938" y="4387831"/>
            <a:ext cx="11734801" cy="175432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/>
                <a:ea typeface="+mn-ea"/>
                <a:cs typeface="+mn-cs"/>
              </a:rPr>
              <a:t>…will help you determine what you can do to manage them.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/>
                <a:ea typeface="+mn-ea"/>
                <a:cs typeface="+mn-cs"/>
              </a:rPr>
              <a:t>It pinpoints what causes them and what would happen if that risk were to occur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385723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0B82AD19-66F1-4080-8FF7-F912FBACA8A9}"/>
              </a:ext>
            </a:extLst>
          </p:cNvPr>
          <p:cNvSpPr/>
          <p:nvPr/>
        </p:nvSpPr>
        <p:spPr>
          <a:xfrm rot="16200000">
            <a:off x="3610906" y="2760552"/>
            <a:ext cx="733425" cy="34520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31926820-8747-451D-87A5-44FBD4C94985}"/>
              </a:ext>
            </a:extLst>
          </p:cNvPr>
          <p:cNvSpPr/>
          <p:nvPr/>
        </p:nvSpPr>
        <p:spPr>
          <a:xfrm rot="16200000">
            <a:off x="7606753" y="2760551"/>
            <a:ext cx="733425" cy="34520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19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 animBg="1"/>
      <p:bldP spid="27" grpId="0" animBg="1"/>
      <p:bldP spid="28" grpId="0" animBg="1"/>
      <p:bldP spid="29" grpId="0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rels in distillery">
            <a:extLst>
              <a:ext uri="{FF2B5EF4-FFF2-40B4-BE49-F238E27FC236}">
                <a16:creationId xmlns:a16="http://schemas.microsoft.com/office/drawing/2014/main" id="{638CC09E-9D7F-4FF9-A844-7BDA3BAEB8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5" b="6995"/>
          <a:stretch/>
        </p:blipFill>
        <p:spPr>
          <a:xfrm>
            <a:off x="20" y="-9516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655E29-2131-4AAC-BB71-0E14299876AD}"/>
              </a:ext>
            </a:extLst>
          </p:cNvPr>
          <p:cNvSpPr/>
          <p:nvPr/>
        </p:nvSpPr>
        <p:spPr>
          <a:xfrm>
            <a:off x="154780" y="367395"/>
            <a:ext cx="11882439" cy="89255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Open Sans" panose="020B0606030504020204"/>
              </a:rPr>
              <a:t>How to Manage Risks?</a:t>
            </a:r>
          </a:p>
          <a:p>
            <a:endParaRPr lang="en-GB" sz="2400" b="1" dirty="0">
              <a:solidFill>
                <a:schemeClr val="bg1"/>
              </a:solidFill>
              <a:latin typeface="Open Sans" panose="020B0606030504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E66D85-18BF-41B1-B2EB-A97264AE2D41}"/>
              </a:ext>
            </a:extLst>
          </p:cNvPr>
          <p:cNvSpPr/>
          <p:nvPr/>
        </p:nvSpPr>
        <p:spPr>
          <a:xfrm>
            <a:off x="-76200" y="1803902"/>
            <a:ext cx="12268180" cy="363159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4D3C6-5B03-4FDD-9770-9BF3AE31D0D5}"/>
              </a:ext>
            </a:extLst>
          </p:cNvPr>
          <p:cNvSpPr/>
          <p:nvPr/>
        </p:nvSpPr>
        <p:spPr>
          <a:xfrm>
            <a:off x="1090612" y="2046521"/>
            <a:ext cx="10372725" cy="347787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8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Open Sans" panose="020B0606030504020204"/>
              </a:rPr>
              <a:t>In this example, we have understood the causes of the grapes not being harvested.  </a:t>
            </a:r>
          </a:p>
          <a:p>
            <a:endParaRPr lang="en-GB" sz="2800" b="1" dirty="0">
              <a:solidFill>
                <a:srgbClr val="8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Open Sans" panose="020B0606030504020204"/>
            </a:endParaRPr>
          </a:p>
          <a:p>
            <a:r>
              <a:rPr lang="en-GB" sz="2800" b="1" dirty="0">
                <a:solidFill>
                  <a:srgbClr val="8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Open Sans" panose="020B0606030504020204"/>
              </a:rPr>
              <a:t>If you think the risk is big enough to be worried about (i.e. the impact it has) and / or you think it is likely to happen (i.e. the likelihood), you can manage this risk through management actions and controls. </a:t>
            </a:r>
          </a:p>
          <a:p>
            <a:endParaRPr lang="en-GB" sz="2400" b="1" dirty="0">
              <a:solidFill>
                <a:srgbClr val="800000"/>
              </a:solidFill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37875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D839E-B061-4D1B-BB40-F46689213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932"/>
            <a:ext cx="12192000" cy="81361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98BF2F-5A32-44FD-BE5A-40D858A29276}"/>
              </a:ext>
            </a:extLst>
          </p:cNvPr>
          <p:cNvSpPr/>
          <p:nvPr/>
        </p:nvSpPr>
        <p:spPr>
          <a:xfrm>
            <a:off x="154780" y="367395"/>
            <a:ext cx="11882439" cy="89255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Open Sans" panose="020B0606030504020204"/>
              </a:rPr>
              <a:t>How to Manage Risks?  How to Manage the Causes?</a:t>
            </a:r>
          </a:p>
          <a:p>
            <a:endParaRPr lang="en-GB" sz="2400" b="1" dirty="0">
              <a:solidFill>
                <a:schemeClr val="bg1"/>
              </a:solidFill>
              <a:latin typeface="Open Sans" panose="020B060603050402020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3CEB771-8A1E-44C5-9273-53FDC3FA21E6}"/>
              </a:ext>
            </a:extLst>
          </p:cNvPr>
          <p:cNvSpPr/>
          <p:nvPr/>
        </p:nvSpPr>
        <p:spPr>
          <a:xfrm>
            <a:off x="933455" y="1627341"/>
            <a:ext cx="3343275" cy="892552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Not having enough people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A616E4-0AAC-4FEC-851C-3B3CDEC937B1}"/>
              </a:ext>
            </a:extLst>
          </p:cNvPr>
          <p:cNvSpPr/>
          <p:nvPr/>
        </p:nvSpPr>
        <p:spPr>
          <a:xfrm>
            <a:off x="4462466" y="1627341"/>
            <a:ext cx="3343275" cy="892552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Not having the right people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A414E1-9D03-4FB5-A579-022CFF8A2382}"/>
              </a:ext>
            </a:extLst>
          </p:cNvPr>
          <p:cNvSpPr/>
          <p:nvPr/>
        </p:nvSpPr>
        <p:spPr>
          <a:xfrm>
            <a:off x="7953378" y="1628775"/>
            <a:ext cx="3343275" cy="892552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Not having enough time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388401-6AF0-463E-AC56-6294F72DBCB5}"/>
              </a:ext>
            </a:extLst>
          </p:cNvPr>
          <p:cNvSpPr/>
          <p:nvPr/>
        </p:nvSpPr>
        <p:spPr>
          <a:xfrm>
            <a:off x="4462465" y="2784184"/>
            <a:ext cx="3343275" cy="8925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Training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2DD25F6-FE30-4E7E-92F2-92845CDBD3EB}"/>
              </a:ext>
            </a:extLst>
          </p:cNvPr>
          <p:cNvSpPr/>
          <p:nvPr/>
        </p:nvSpPr>
        <p:spPr>
          <a:xfrm>
            <a:off x="7953377" y="2764978"/>
            <a:ext cx="3343275" cy="8925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Planning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32D5444-8163-442A-BD80-AB6E097BD1B7}"/>
              </a:ext>
            </a:extLst>
          </p:cNvPr>
          <p:cNvSpPr/>
          <p:nvPr/>
        </p:nvSpPr>
        <p:spPr>
          <a:xfrm>
            <a:off x="933453" y="3895962"/>
            <a:ext cx="6872287" cy="8925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Recruitment process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277795C-24E9-47A2-8469-9115D94A1A50}"/>
              </a:ext>
            </a:extLst>
          </p:cNvPr>
          <p:cNvSpPr/>
          <p:nvPr/>
        </p:nvSpPr>
        <p:spPr>
          <a:xfrm>
            <a:off x="933453" y="5053973"/>
            <a:ext cx="6872287" cy="8925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Pay &amp; Reward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B6B0C78-F63C-4C66-98E6-AEB654B31DF9}"/>
              </a:ext>
            </a:extLst>
          </p:cNvPr>
          <p:cNvSpPr/>
          <p:nvPr/>
        </p:nvSpPr>
        <p:spPr>
          <a:xfrm>
            <a:off x="7953377" y="3911073"/>
            <a:ext cx="3343275" cy="892552"/>
          </a:xfrm>
          <a:prstGeom prst="roundRect">
            <a:avLst/>
          </a:prstGeom>
          <a:solidFill>
            <a:srgbClr val="B18DEB"/>
          </a:solidFill>
          <a:ln w="38100">
            <a:solidFill>
              <a:srgbClr val="B18DE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Increase </a:t>
            </a:r>
          </a:p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resource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C80EDC2-D486-484C-878A-F6C7809C5529}"/>
              </a:ext>
            </a:extLst>
          </p:cNvPr>
          <p:cNvSpPr/>
          <p:nvPr/>
        </p:nvSpPr>
        <p:spPr>
          <a:xfrm>
            <a:off x="7991477" y="5053973"/>
            <a:ext cx="3343275" cy="892552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Can you think of an action or control…?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72D0E15-CD5F-4199-BB21-2284BF2BF5EB}"/>
              </a:ext>
            </a:extLst>
          </p:cNvPr>
          <p:cNvSpPr/>
          <p:nvPr/>
        </p:nvSpPr>
        <p:spPr>
          <a:xfrm>
            <a:off x="10837065" y="615923"/>
            <a:ext cx="1200154" cy="368742"/>
          </a:xfrm>
          <a:prstGeom prst="roundRect">
            <a:avLst/>
          </a:prstGeom>
          <a:solidFill>
            <a:srgbClr val="B18DEB"/>
          </a:solidFill>
          <a:ln w="38100">
            <a:solidFill>
              <a:srgbClr val="B18DE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Management Action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668B9259-9112-43FA-A839-2D4BE5F4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7" y="2792963"/>
            <a:ext cx="914400" cy="914400"/>
          </a:xfrm>
          <a:prstGeom prst="rect">
            <a:avLst/>
          </a:prstGeom>
        </p:spPr>
      </p:pic>
      <p:pic>
        <p:nvPicPr>
          <p:cNvPr id="12" name="Graphic 11" descr="Gantt Chart">
            <a:extLst>
              <a:ext uri="{FF2B5EF4-FFF2-40B4-BE49-F238E27FC236}">
                <a16:creationId xmlns:a16="http://schemas.microsoft.com/office/drawing/2014/main" id="{5E2F65A5-38FE-4239-BFEE-8A4D75A22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72453" y="2738297"/>
            <a:ext cx="914400" cy="914400"/>
          </a:xfrm>
          <a:prstGeom prst="rect">
            <a:avLst/>
          </a:prstGeom>
        </p:spPr>
      </p:pic>
      <p:pic>
        <p:nvPicPr>
          <p:cNvPr id="18" name="Graphic 17" descr="Connected">
            <a:extLst>
              <a:ext uri="{FF2B5EF4-FFF2-40B4-BE49-F238E27FC236}">
                <a16:creationId xmlns:a16="http://schemas.microsoft.com/office/drawing/2014/main" id="{F4F9EC1B-FA72-4942-9A95-8D501425B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4445" y="3895962"/>
            <a:ext cx="914400" cy="914400"/>
          </a:xfrm>
          <a:prstGeom prst="rect">
            <a:avLst/>
          </a:prstGeom>
        </p:spPr>
      </p:pic>
      <p:pic>
        <p:nvPicPr>
          <p:cNvPr id="25" name="Graphic 24" descr="Pound">
            <a:extLst>
              <a:ext uri="{FF2B5EF4-FFF2-40B4-BE49-F238E27FC236}">
                <a16:creationId xmlns:a16="http://schemas.microsoft.com/office/drawing/2014/main" id="{6960D887-54CC-4867-AC52-C3CFAE19FB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07311" y="5135915"/>
            <a:ext cx="728668" cy="728668"/>
          </a:xfrm>
          <a:prstGeom prst="rect">
            <a:avLst/>
          </a:prstGeom>
        </p:spPr>
      </p:pic>
      <p:pic>
        <p:nvPicPr>
          <p:cNvPr id="27" name="Graphic 26" descr="Group of people">
            <a:extLst>
              <a:ext uri="{FF2B5EF4-FFF2-40B4-BE49-F238E27FC236}">
                <a16:creationId xmlns:a16="http://schemas.microsoft.com/office/drawing/2014/main" id="{08829B5F-AA52-40F1-9016-5D5211476A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72452" y="3963542"/>
            <a:ext cx="846820" cy="84682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17207C8-EBAD-49C4-A8A1-D1B8E75522D8}"/>
              </a:ext>
            </a:extLst>
          </p:cNvPr>
          <p:cNvSpPr/>
          <p:nvPr/>
        </p:nvSpPr>
        <p:spPr>
          <a:xfrm>
            <a:off x="933455" y="2787676"/>
            <a:ext cx="3343275" cy="8925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Resource</a:t>
            </a:r>
          </a:p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Planning</a:t>
            </a:r>
          </a:p>
        </p:txBody>
      </p:sp>
      <p:pic>
        <p:nvPicPr>
          <p:cNvPr id="6" name="Graphic 5" descr="Users">
            <a:extLst>
              <a:ext uri="{FF2B5EF4-FFF2-40B4-BE49-F238E27FC236}">
                <a16:creationId xmlns:a16="http://schemas.microsoft.com/office/drawing/2014/main" id="{DD80B697-84DF-4F71-8386-D6AD61C412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14445" y="2773260"/>
            <a:ext cx="914400" cy="9144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68865DB-C25B-458F-BCFB-1E8E7F2FACC2}"/>
              </a:ext>
            </a:extLst>
          </p:cNvPr>
          <p:cNvSpPr/>
          <p:nvPr/>
        </p:nvSpPr>
        <p:spPr>
          <a:xfrm>
            <a:off x="10837065" y="112820"/>
            <a:ext cx="1200154" cy="36874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859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0" grpId="0" animBg="1"/>
      <p:bldP spid="11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es after being harvested">
            <a:extLst>
              <a:ext uri="{FF2B5EF4-FFF2-40B4-BE49-F238E27FC236}">
                <a16:creationId xmlns:a16="http://schemas.microsoft.com/office/drawing/2014/main" id="{B529DC2A-3063-4DB7-9381-7388344CF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3AA37F-5567-4C36-A4F5-02CBE7504A99}"/>
              </a:ext>
            </a:extLst>
          </p:cNvPr>
          <p:cNvSpPr/>
          <p:nvPr/>
        </p:nvSpPr>
        <p:spPr>
          <a:xfrm>
            <a:off x="154780" y="367395"/>
            <a:ext cx="11882439" cy="89255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660066"/>
                </a:solidFill>
                <a:latin typeface="Open Sans" panose="020B0606030504020204"/>
              </a:rPr>
              <a:t>The Difference Between a Risk and a Risk Event</a:t>
            </a:r>
          </a:p>
          <a:p>
            <a:endParaRPr lang="en-GB" sz="2400" b="1" dirty="0">
              <a:solidFill>
                <a:srgbClr val="660066"/>
              </a:solidFill>
              <a:latin typeface="Open Sans" panose="020B060603050402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384710-771F-4F92-8801-FB19A2E4B3B5}"/>
              </a:ext>
            </a:extLst>
          </p:cNvPr>
          <p:cNvSpPr/>
          <p:nvPr/>
        </p:nvSpPr>
        <p:spPr>
          <a:xfrm>
            <a:off x="340242" y="1259947"/>
            <a:ext cx="5645888" cy="5427932"/>
          </a:xfrm>
          <a:prstGeom prst="rect">
            <a:avLst/>
          </a:prstGeom>
          <a:solidFill>
            <a:srgbClr val="660066">
              <a:alpha val="6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8B7E6-76F6-492D-92FD-F28D704400C3}"/>
              </a:ext>
            </a:extLst>
          </p:cNvPr>
          <p:cNvSpPr/>
          <p:nvPr/>
        </p:nvSpPr>
        <p:spPr>
          <a:xfrm>
            <a:off x="6138530" y="1259947"/>
            <a:ext cx="5645888" cy="5427932"/>
          </a:xfrm>
          <a:prstGeom prst="rect">
            <a:avLst/>
          </a:prstGeom>
          <a:solidFill>
            <a:srgbClr val="660066">
              <a:alpha val="6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56CF49-B6C6-405C-BBC6-113299755BAA}"/>
              </a:ext>
            </a:extLst>
          </p:cNvPr>
          <p:cNvSpPr txBox="1"/>
          <p:nvPr/>
        </p:nvSpPr>
        <p:spPr>
          <a:xfrm>
            <a:off x="462516" y="1446028"/>
            <a:ext cx="534286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solidFill>
                  <a:schemeClr val="bg1"/>
                </a:solidFill>
                <a:latin typeface="Open Sans" panose="020B0606030504020204"/>
              </a:rPr>
              <a:t>Risks</a:t>
            </a:r>
          </a:p>
          <a:p>
            <a:endParaRPr lang="en-GB" b="1" dirty="0">
              <a:solidFill>
                <a:schemeClr val="bg1"/>
              </a:solidFill>
              <a:latin typeface="Open Sans" panose="020B0606030504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Open Sans" panose="020B0606030504020204"/>
              </a:rPr>
              <a:t>A threat or opportunity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Open Sans" panose="020B0606030504020204"/>
              </a:rPr>
              <a:t>It has not happened yet.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Open Sans" panose="020B0606030504020204"/>
              </a:rPr>
              <a:t>It only could happen.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Open Sans" panose="020B0606030504020204"/>
              </a:rPr>
              <a:t>Two dimensions are important – the likelihood of it happening and the impact if it were to happen.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2E875C-CD86-4C82-8E52-C9F39A6276AC}"/>
              </a:ext>
            </a:extLst>
          </p:cNvPr>
          <p:cNvSpPr txBox="1"/>
          <p:nvPr/>
        </p:nvSpPr>
        <p:spPr>
          <a:xfrm>
            <a:off x="6290043" y="1446028"/>
            <a:ext cx="53428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solidFill>
                  <a:schemeClr val="bg1"/>
                </a:solidFill>
                <a:latin typeface="Open Sans" panose="020B0606030504020204"/>
              </a:rPr>
              <a:t>Risk Events</a:t>
            </a:r>
          </a:p>
          <a:p>
            <a:endParaRPr lang="en-GB" b="1" dirty="0">
              <a:solidFill>
                <a:schemeClr val="bg1"/>
              </a:solidFill>
              <a:latin typeface="Open Sans" panose="020B0606030504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Open Sans" panose="020B0606030504020204"/>
              </a:rPr>
              <a:t>Something that has happened already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Open Sans" panose="020B0606030504020204"/>
              </a:rPr>
              <a:t>Normally results in a financial loss i.e. costs money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Open Sans" panose="020B0606030504020204"/>
              </a:rPr>
              <a:t>A business normally sets a financial threshold and formally captures “risk events” that cost the business over a certain amount e.g. £5k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Open Sans" panose="020B0606030504020204"/>
              </a:rPr>
              <a:t>It is usually a control failure – something that has gone wrong in the process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A11041-116D-4034-B1E7-20D94D8FE914}"/>
              </a:ext>
            </a:extLst>
          </p:cNvPr>
          <p:cNvSpPr/>
          <p:nvPr/>
        </p:nvSpPr>
        <p:spPr>
          <a:xfrm>
            <a:off x="637953" y="4949456"/>
            <a:ext cx="5092995" cy="1446028"/>
          </a:xfrm>
          <a:prstGeom prst="rect">
            <a:avLst/>
          </a:prstGeom>
          <a:solidFill>
            <a:schemeClr val="bg1"/>
          </a:solidFill>
          <a:ln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660066"/>
                </a:solidFill>
                <a:latin typeface="Open Sans" panose="020B0606030504020204"/>
              </a:rPr>
              <a:t>There is a risk that the grapes are not harvested due to not having enough people, not having capable people and poor planning; resulting in less wine and / or poor quality wine being produced.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2E502A-FB4D-4629-93EF-0FF0D65FBD7F}"/>
              </a:ext>
            </a:extLst>
          </p:cNvPr>
          <p:cNvSpPr/>
          <p:nvPr/>
        </p:nvSpPr>
        <p:spPr>
          <a:xfrm>
            <a:off x="6414975" y="4949456"/>
            <a:ext cx="5092995" cy="1446028"/>
          </a:xfrm>
          <a:prstGeom prst="rect">
            <a:avLst/>
          </a:prstGeom>
          <a:solidFill>
            <a:schemeClr val="bg1"/>
          </a:solidFill>
          <a:ln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660066"/>
                </a:solidFill>
                <a:latin typeface="Open Sans" panose="020B0606030504020204"/>
              </a:rPr>
              <a:t>Not enough pickers were recruited for the growing season, which has resulted in 25% of the grapes not being harvested.  This has resulted in 25% less revenue, resulting in a £100k loss for the vineyard.</a:t>
            </a:r>
          </a:p>
        </p:txBody>
      </p:sp>
    </p:spTree>
    <p:extLst>
      <p:ext uri="{BB962C8B-B14F-4D97-AF65-F5344CB8AC3E}">
        <p14:creationId xmlns:p14="http://schemas.microsoft.com/office/powerpoint/2010/main" val="16000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5" grpId="0" animBg="1"/>
      <p:bldP spid="4" grpId="0"/>
      <p:bldP spid="7" grpId="0"/>
      <p:bldP spid="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ne glasses">
            <a:hlinkClick r:id="" action="ppaction://media"/>
            <a:extLst>
              <a:ext uri="{FF2B5EF4-FFF2-40B4-BE49-F238E27FC236}">
                <a16:creationId xmlns:a16="http://schemas.microsoft.com/office/drawing/2014/main" id="{962CD857-73AA-459E-850C-2333A4C65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4B0CD2-B54E-4D29-9D2A-7AE47257D93D}"/>
              </a:ext>
            </a:extLst>
          </p:cNvPr>
          <p:cNvSpPr/>
          <p:nvPr/>
        </p:nvSpPr>
        <p:spPr>
          <a:xfrm>
            <a:off x="2290762" y="2598003"/>
            <a:ext cx="8029575" cy="267765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Open Sans" panose="020B0606030504020204"/>
              </a:rPr>
              <a:t>By identifying and managing your risks, you manage the threats to your business, team, process or product.</a:t>
            </a:r>
          </a:p>
          <a:p>
            <a:pPr algn="ctr"/>
            <a:endParaRPr lang="en-GB" sz="2400" b="1" dirty="0">
              <a:solidFill>
                <a:schemeClr val="bg1"/>
              </a:solidFill>
              <a:latin typeface="Open Sans" panose="020B0606030504020204"/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Open Sans" panose="020B0606030504020204"/>
              </a:rPr>
              <a:t>It is just common sense.</a:t>
            </a:r>
          </a:p>
          <a:p>
            <a:pPr algn="ctr"/>
            <a:endParaRPr lang="en-GB" sz="2400" b="1" dirty="0">
              <a:solidFill>
                <a:schemeClr val="bg1"/>
              </a:solidFill>
              <a:latin typeface="Open Sans" panose="020B0606030504020204"/>
            </a:endParaRPr>
          </a:p>
          <a:p>
            <a:pPr algn="ctr"/>
            <a:endParaRPr lang="en-GB" sz="2400" b="1" dirty="0">
              <a:solidFill>
                <a:schemeClr val="bg1"/>
              </a:solidFill>
              <a:latin typeface="Open Sans" panose="020B0606030504020204"/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Open Sans" panose="020B0606030504020204"/>
              </a:rPr>
              <a:t>Cheers!</a:t>
            </a:r>
            <a:endParaRPr lang="en-GB" sz="2000" b="1" dirty="0">
              <a:solidFill>
                <a:schemeClr val="bg1"/>
              </a:solidFill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09051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11E17C1-8DF7-4242-98F1-90E54933E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26" y="2548638"/>
            <a:ext cx="4610749" cy="11865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394BC2-3897-4EDD-80D3-1CF391226763}"/>
              </a:ext>
            </a:extLst>
          </p:cNvPr>
          <p:cNvSpPr txBox="1"/>
          <p:nvPr/>
        </p:nvSpPr>
        <p:spPr>
          <a:xfrm>
            <a:off x="4790993" y="3596531"/>
            <a:ext cx="2610010" cy="250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88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3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Practitioners </a:t>
            </a:r>
            <a:r>
              <a:rPr kumimoji="0" lang="en-GB" sz="1030" b="1" i="0" u="none" strike="noStrike" kern="1200" cap="none" spc="0" normalizeH="0" baseline="0" noProof="0" dirty="0">
                <a:ln>
                  <a:noFill/>
                </a:ln>
                <a:solidFill>
                  <a:srgbClr val="0E6EB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</a:t>
            </a:r>
            <a:r>
              <a:rPr kumimoji="0" lang="en-GB" sz="103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Professional </a:t>
            </a:r>
            <a:r>
              <a:rPr kumimoji="0" lang="en-GB" sz="1030" b="1" i="0" u="none" strike="noStrike" kern="1200" cap="none" spc="0" normalizeH="0" baseline="0" noProof="0" dirty="0">
                <a:ln>
                  <a:noFill/>
                </a:ln>
                <a:solidFill>
                  <a:srgbClr val="0E6EB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</a:t>
            </a:r>
            <a:r>
              <a:rPr kumimoji="0" lang="en-GB" sz="103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Tenacious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132BF-5E2A-4AE6-95F2-5CCE2AB0CC05}"/>
              </a:ext>
            </a:extLst>
          </p:cNvPr>
          <p:cNvSpPr txBox="1"/>
          <p:nvPr/>
        </p:nvSpPr>
        <p:spPr>
          <a:xfrm>
            <a:off x="4442660" y="4370935"/>
            <a:ext cx="33066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88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Simplify Consulting.  It’s what we do.</a:t>
            </a:r>
          </a:p>
          <a:p>
            <a:pPr marL="0" marR="0" lvl="0" indent="0" algn="ctr" defTabSz="588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dirty="0">
              <a:solidFill>
                <a:prstClr val="white">
                  <a:lumMod val="8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588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www.simplifyconsulting.co.uk</a:t>
            </a:r>
          </a:p>
        </p:txBody>
      </p:sp>
      <p:pic>
        <p:nvPicPr>
          <p:cNvPr id="6" name="Graphic 5" descr="Wine">
            <a:extLst>
              <a:ext uri="{FF2B5EF4-FFF2-40B4-BE49-F238E27FC236}">
                <a16:creationId xmlns:a16="http://schemas.microsoft.com/office/drawing/2014/main" id="{3C323308-E65D-4031-84DA-6E1037E30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45170">
            <a:off x="5691576" y="5641014"/>
            <a:ext cx="738664" cy="727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 descr="Wine">
            <a:extLst>
              <a:ext uri="{FF2B5EF4-FFF2-40B4-BE49-F238E27FC236}">
                <a16:creationId xmlns:a16="http://schemas.microsoft.com/office/drawing/2014/main" id="{C878261D-D7B9-47EE-B108-81E8C48D2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011324">
            <a:off x="6221924" y="5642603"/>
            <a:ext cx="738664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53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womans face&#10;&#10;Description automatically generated">
            <a:extLst>
              <a:ext uri="{FF2B5EF4-FFF2-40B4-BE49-F238E27FC236}">
                <a16:creationId xmlns:a16="http://schemas.microsoft.com/office/drawing/2014/main" id="{F4063436-06F4-4E93-A661-0AC344A08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7391" y="4059421"/>
            <a:ext cx="2141353" cy="214135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410ACDD-042E-4A2C-9FDC-733AFB53340E}"/>
              </a:ext>
            </a:extLst>
          </p:cNvPr>
          <p:cNvSpPr/>
          <p:nvPr/>
        </p:nvSpPr>
        <p:spPr>
          <a:xfrm>
            <a:off x="2913615" y="386384"/>
            <a:ext cx="8025848" cy="4204666"/>
          </a:xfrm>
          <a:prstGeom prst="wedgeRoundRectCallout">
            <a:avLst>
              <a:gd name="adj1" fmla="val -58176"/>
              <a:gd name="adj2" fmla="val 70205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i="1" dirty="0">
                <a:solidFill>
                  <a:srgbClr val="0E6EB6"/>
                </a:solidFill>
                <a:latin typeface="Open Sans" panose="020B0606030504020204"/>
              </a:rPr>
              <a:t>Hi,  My name is Kate Monserrate. I am one of the founding directors of Simplify Consulting.  We are a practitioner led consultancy, specialising in transformational change, risk management, process optimisation and operating model design in the Wealth Management sector.</a:t>
            </a:r>
          </a:p>
          <a:p>
            <a:pPr algn="ctr"/>
            <a:endParaRPr lang="en-GB" sz="1600" i="1" dirty="0">
              <a:solidFill>
                <a:srgbClr val="0E6EB6"/>
              </a:solidFill>
              <a:latin typeface="Open Sans" panose="020B0606030504020204"/>
            </a:endParaRPr>
          </a:p>
          <a:p>
            <a:pPr algn="ctr"/>
            <a:r>
              <a:rPr lang="en-GB" sz="1600" i="1" dirty="0">
                <a:solidFill>
                  <a:srgbClr val="0E6EB6"/>
                </a:solidFill>
                <a:latin typeface="Open Sans" panose="020B0606030504020204"/>
              </a:rPr>
              <a:t>At Simplify Consulting, we are passionate about keeping things simple.  So we have developed a series of short videos about Risk.  They are aimed at people in the business, who have a limited or no understanding of risk.  This is just an introduction and hopefully addresses some of the common misconceptions.</a:t>
            </a:r>
          </a:p>
          <a:p>
            <a:pPr algn="ctr"/>
            <a:endParaRPr lang="en-GB" sz="1600" i="1" dirty="0">
              <a:solidFill>
                <a:srgbClr val="0E6EB6"/>
              </a:solidFill>
              <a:latin typeface="Open Sans" panose="020B0606030504020204"/>
            </a:endParaRPr>
          </a:p>
          <a:p>
            <a:pPr algn="ctr"/>
            <a:r>
              <a:rPr lang="en-GB" sz="1600" i="1" dirty="0">
                <a:solidFill>
                  <a:srgbClr val="0E6EB6"/>
                </a:solidFill>
                <a:latin typeface="Open Sans" panose="020B0606030504020204"/>
              </a:rPr>
              <a:t>To make them a little more interesting, we have coupled risk with one of my favourite things...wine!</a:t>
            </a:r>
          </a:p>
          <a:p>
            <a:pPr algn="ctr"/>
            <a:endParaRPr lang="en-GB" sz="1600" i="1" dirty="0">
              <a:solidFill>
                <a:srgbClr val="0E6EB6"/>
              </a:solidFill>
              <a:latin typeface="Open Sans" panose="020B0606030504020204"/>
            </a:endParaRPr>
          </a:p>
          <a:p>
            <a:pPr algn="ctr"/>
            <a:r>
              <a:rPr lang="en-GB" sz="1600" i="1" dirty="0">
                <a:solidFill>
                  <a:srgbClr val="0E6EB6"/>
                </a:solidFill>
                <a:latin typeface="Open Sans" panose="020B0606030504020204"/>
              </a:rPr>
              <a:t>Stay safe…and cheers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795FF1-ABCA-48C5-A2BF-0E265F920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939" y="5671442"/>
            <a:ext cx="4610749" cy="118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6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edlings growing in a garden with sunlight">
            <a:extLst>
              <a:ext uri="{FF2B5EF4-FFF2-40B4-BE49-F238E27FC236}">
                <a16:creationId xmlns:a16="http://schemas.microsoft.com/office/drawing/2014/main" id="{1EEE75ED-FB44-4D28-8DE5-CE1C77A86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2E0633-D0D7-4F5D-BF27-1677B3BF1EFC}"/>
              </a:ext>
            </a:extLst>
          </p:cNvPr>
          <p:cNvSpPr/>
          <p:nvPr/>
        </p:nvSpPr>
        <p:spPr>
          <a:xfrm>
            <a:off x="103261" y="137275"/>
            <a:ext cx="11882439" cy="89255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Open Sans" panose="020B0606030504020204"/>
              </a:rPr>
              <a:t>What we will learn today</a:t>
            </a:r>
          </a:p>
          <a:p>
            <a:endParaRPr lang="en-GB" sz="2400" b="1" dirty="0">
              <a:solidFill>
                <a:schemeClr val="bg1"/>
              </a:solidFill>
              <a:latin typeface="Open Sans" panose="020B060603050402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1EB15C-82C0-4AAC-A153-22ED4871DF2F}"/>
              </a:ext>
            </a:extLst>
          </p:cNvPr>
          <p:cNvSpPr/>
          <p:nvPr/>
        </p:nvSpPr>
        <p:spPr>
          <a:xfrm>
            <a:off x="103260" y="1527097"/>
            <a:ext cx="11882439" cy="19389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GB" sz="2400" b="1" dirty="0">
                <a:solidFill>
                  <a:schemeClr val="bg1"/>
                </a:solidFill>
                <a:latin typeface="Open Sans" panose="020B0606030504020204"/>
              </a:rPr>
              <a:t>How to identify risks</a:t>
            </a:r>
          </a:p>
          <a:p>
            <a:pPr marL="457200" indent="-457200">
              <a:buAutoNum type="arabicPeriod"/>
            </a:pPr>
            <a:r>
              <a:rPr lang="en-GB" sz="2400" b="1" dirty="0">
                <a:solidFill>
                  <a:schemeClr val="bg1"/>
                </a:solidFill>
                <a:latin typeface="Open Sans" panose="020B0606030504020204"/>
              </a:rPr>
              <a:t>How to articulate risks</a:t>
            </a:r>
          </a:p>
          <a:p>
            <a:pPr marL="457200" indent="-457200">
              <a:buAutoNum type="arabicPeriod"/>
            </a:pPr>
            <a:r>
              <a:rPr lang="en-GB" sz="2400" b="1" dirty="0">
                <a:solidFill>
                  <a:schemeClr val="bg1"/>
                </a:solidFill>
                <a:latin typeface="Open Sans" panose="020B0606030504020204"/>
              </a:rPr>
              <a:t>How to manage risks through actions &amp; controls</a:t>
            </a:r>
          </a:p>
          <a:p>
            <a:pPr marL="457200" indent="-457200">
              <a:buAutoNum type="arabicPeriod"/>
            </a:pPr>
            <a:r>
              <a:rPr lang="en-GB" sz="2400" b="1" dirty="0">
                <a:solidFill>
                  <a:schemeClr val="bg1"/>
                </a:solidFill>
                <a:latin typeface="Open Sans" panose="020B0606030504020204"/>
              </a:rPr>
              <a:t>The difference between risks &amp; risk events</a:t>
            </a:r>
          </a:p>
          <a:p>
            <a:pPr marL="457200" indent="-457200">
              <a:buAutoNum type="arabicPeriod"/>
            </a:pPr>
            <a:r>
              <a:rPr lang="en-GB" sz="2400" b="1" dirty="0">
                <a:solidFill>
                  <a:schemeClr val="bg1"/>
                </a:solidFill>
                <a:latin typeface="Open Sans" panose="020B0606030504020204"/>
              </a:rPr>
              <a:t>Why is it important</a:t>
            </a:r>
            <a:endParaRPr lang="en-GB" sz="2000" b="1" dirty="0">
              <a:solidFill>
                <a:schemeClr val="bg1"/>
              </a:solidFill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11334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neyard">
            <a:hlinkClick r:id="" action="ppaction://media"/>
            <a:extLst>
              <a:ext uri="{FF2B5EF4-FFF2-40B4-BE49-F238E27FC236}">
                <a16:creationId xmlns:a16="http://schemas.microsoft.com/office/drawing/2014/main" id="{B97FC075-DE2C-483C-BC24-15DD908ACF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EFBFE1-F483-4B60-AC54-11B3BFAD8B9A}"/>
              </a:ext>
            </a:extLst>
          </p:cNvPr>
          <p:cNvSpPr/>
          <p:nvPr/>
        </p:nvSpPr>
        <p:spPr>
          <a:xfrm>
            <a:off x="252411" y="5925233"/>
            <a:ext cx="11882439" cy="46166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Open Sans" panose="020B0606030504020204"/>
              </a:rPr>
              <a:t>Producing wine is a great analogy for identifying, articulating and managing risk</a:t>
            </a:r>
          </a:p>
        </p:txBody>
      </p:sp>
    </p:spTree>
    <p:extLst>
      <p:ext uri="{BB962C8B-B14F-4D97-AF65-F5344CB8AC3E}">
        <p14:creationId xmlns:p14="http://schemas.microsoft.com/office/powerpoint/2010/main" val="39470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B0EF4-9502-40D8-8E06-11A5C9160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4" y="0"/>
            <a:ext cx="1219787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31ADA9-F4D9-4F62-A0ED-AB5E8709D96F}"/>
              </a:ext>
            </a:extLst>
          </p:cNvPr>
          <p:cNvSpPr/>
          <p:nvPr/>
        </p:nvSpPr>
        <p:spPr>
          <a:xfrm>
            <a:off x="154780" y="367395"/>
            <a:ext cx="11882439" cy="89255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/>
              </a:rPr>
              <a:t>How do you identify your risks?</a:t>
            </a:r>
          </a:p>
          <a:p>
            <a:endParaRPr lang="en-GB" sz="2400" b="1" dirty="0">
              <a:solidFill>
                <a:schemeClr val="bg1"/>
              </a:solidFill>
              <a:latin typeface="Open Sans" panose="020B060603050402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C2A4AF-DA7C-493D-BAA5-7526D4059BD0}"/>
              </a:ext>
            </a:extLst>
          </p:cNvPr>
          <p:cNvSpPr/>
          <p:nvPr/>
        </p:nvSpPr>
        <p:spPr>
          <a:xfrm>
            <a:off x="420967" y="1627343"/>
            <a:ext cx="3362325" cy="2362595"/>
          </a:xfrm>
          <a:prstGeom prst="roundRect">
            <a:avLst/>
          </a:prstGeom>
          <a:solidFill>
            <a:srgbClr val="FFFFFF">
              <a:alpha val="60000"/>
            </a:srgb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/>
              </a:rPr>
              <a:t> Identify the objective and purpose of what you are identifying risks for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96E6D5-F50F-45A4-A6C2-32082121D1E5}"/>
              </a:ext>
            </a:extLst>
          </p:cNvPr>
          <p:cNvSpPr/>
          <p:nvPr/>
        </p:nvSpPr>
        <p:spPr>
          <a:xfrm>
            <a:off x="4256951" y="2905836"/>
            <a:ext cx="3362325" cy="2362595"/>
          </a:xfrm>
          <a:prstGeom prst="roundRect">
            <a:avLst/>
          </a:prstGeom>
          <a:solidFill>
            <a:srgbClr val="FFFFFF">
              <a:alpha val="60000"/>
            </a:srgb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/>
              </a:rPr>
              <a:t>This is relevant at any level. It could be a project, a team, a function, a product/service or an entire business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ECFD984-EFA4-46D5-8D50-AEA4D787E1CD}"/>
              </a:ext>
            </a:extLst>
          </p:cNvPr>
          <p:cNvSpPr/>
          <p:nvPr/>
        </p:nvSpPr>
        <p:spPr>
          <a:xfrm>
            <a:off x="8244370" y="4176427"/>
            <a:ext cx="3362325" cy="2362595"/>
          </a:xfrm>
          <a:prstGeom prst="roundRect">
            <a:avLst/>
          </a:prstGeom>
          <a:solidFill>
            <a:srgbClr val="FFFFFF">
              <a:alpha val="60000"/>
            </a:srgb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/>
              </a:rPr>
              <a:t>You then need to identify what threatens the achievement of those objectives along with the cause &amp; impact</a:t>
            </a:r>
          </a:p>
        </p:txBody>
      </p:sp>
      <p:pic>
        <p:nvPicPr>
          <p:cNvPr id="12" name="Graphic 11" descr="Arrow: Slight curve">
            <a:extLst>
              <a:ext uri="{FF2B5EF4-FFF2-40B4-BE49-F238E27FC236}">
                <a16:creationId xmlns:a16="http://schemas.microsoft.com/office/drawing/2014/main" id="{507F739D-BDBC-4160-8516-FBB0BBDFE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97274">
            <a:off x="3192342" y="3989195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phic 14" descr="Arrow: Slight curve">
            <a:extLst>
              <a:ext uri="{FF2B5EF4-FFF2-40B4-BE49-F238E27FC236}">
                <a16:creationId xmlns:a16="http://schemas.microsoft.com/office/drawing/2014/main" id="{75BB8940-C945-4247-BCC3-6C1CD29C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97274">
            <a:off x="7179761" y="5239802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78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D2A988-E7BD-4E53-9D45-A95DC539A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4" y="0"/>
            <a:ext cx="1219787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31ADA9-F4D9-4F62-A0ED-AB5E8709D96F}"/>
              </a:ext>
            </a:extLst>
          </p:cNvPr>
          <p:cNvSpPr/>
          <p:nvPr/>
        </p:nvSpPr>
        <p:spPr>
          <a:xfrm>
            <a:off x="154780" y="367395"/>
            <a:ext cx="11882439" cy="89255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/>
              </a:rPr>
              <a:t>How do you identify your risks?</a:t>
            </a:r>
          </a:p>
          <a:p>
            <a:endParaRPr lang="en-GB" sz="2400" b="1" dirty="0">
              <a:solidFill>
                <a:schemeClr val="bg1"/>
              </a:solidFill>
              <a:latin typeface="Open Sans" panose="020B060603050402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C2A4AF-DA7C-493D-BAA5-7526D4059BD0}"/>
              </a:ext>
            </a:extLst>
          </p:cNvPr>
          <p:cNvSpPr/>
          <p:nvPr/>
        </p:nvSpPr>
        <p:spPr>
          <a:xfrm>
            <a:off x="420967" y="2294093"/>
            <a:ext cx="3362325" cy="2362595"/>
          </a:xfrm>
          <a:prstGeom prst="roundRect">
            <a:avLst/>
          </a:prstGeom>
          <a:solidFill>
            <a:srgbClr val="FFFFFF">
              <a:alpha val="60000"/>
            </a:srgb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/>
              </a:rPr>
              <a:t> Identify the objective and purpose of what you are identifying risks for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FCCB1C-3D4F-48E4-8F05-8515C4F988D7}"/>
              </a:ext>
            </a:extLst>
          </p:cNvPr>
          <p:cNvSpPr/>
          <p:nvPr/>
        </p:nvSpPr>
        <p:spPr>
          <a:xfrm>
            <a:off x="4316692" y="2294093"/>
            <a:ext cx="7332383" cy="2362595"/>
          </a:xfrm>
          <a:prstGeom prst="roundRect">
            <a:avLst/>
          </a:prstGeom>
          <a:solidFill>
            <a:srgbClr val="FFFFFF">
              <a:alpha val="60000"/>
            </a:srgb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/>
              </a:rPr>
              <a:t> In this particular example, the objective is “producing the best quality wine this season” </a:t>
            </a:r>
          </a:p>
        </p:txBody>
      </p:sp>
      <p:pic>
        <p:nvPicPr>
          <p:cNvPr id="13" name="Graphic 12" descr="Arrow: Straight">
            <a:extLst>
              <a:ext uri="{FF2B5EF4-FFF2-40B4-BE49-F238E27FC236}">
                <a16:creationId xmlns:a16="http://schemas.microsoft.com/office/drawing/2014/main" id="{AF244D68-55B2-4485-A5B9-F53F756E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3533051" y="3012554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960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A48D22-E8C8-4D64-AD6D-FF4A5B4B6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74" r="152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9" name="Graphic 8" descr="Agriculture">
            <a:extLst>
              <a:ext uri="{FF2B5EF4-FFF2-40B4-BE49-F238E27FC236}">
                <a16:creationId xmlns:a16="http://schemas.microsoft.com/office/drawing/2014/main" id="{CC09BACF-06AA-4CFE-829A-C0A5143C1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61" y="1552950"/>
            <a:ext cx="1511300" cy="1511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 descr="Grapes">
            <a:extLst>
              <a:ext uri="{FF2B5EF4-FFF2-40B4-BE49-F238E27FC236}">
                <a16:creationId xmlns:a16="http://schemas.microsoft.com/office/drawing/2014/main" id="{D8514E70-7AF4-4565-A62E-CE0E9C8FE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1430" y="1051301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 descr="Factory">
            <a:extLst>
              <a:ext uri="{FF2B5EF4-FFF2-40B4-BE49-F238E27FC236}">
                <a16:creationId xmlns:a16="http://schemas.microsoft.com/office/drawing/2014/main" id="{A9194B92-4324-4778-9612-57AB9E7183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86491" y="1798395"/>
            <a:ext cx="1265855" cy="1265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 descr="Wine">
            <a:extLst>
              <a:ext uri="{FF2B5EF4-FFF2-40B4-BE49-F238E27FC236}">
                <a16:creationId xmlns:a16="http://schemas.microsoft.com/office/drawing/2014/main" id="{B9AFAE48-D5AE-46EA-8E37-0AF127EF68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47474" y="859317"/>
            <a:ext cx="1157176" cy="1157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phic 12" descr="Bottle">
            <a:extLst>
              <a:ext uri="{FF2B5EF4-FFF2-40B4-BE49-F238E27FC236}">
                <a16:creationId xmlns:a16="http://schemas.microsoft.com/office/drawing/2014/main" id="{7CA24DB8-ABE4-43EF-BE11-F3ABD834B9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42826" y="1675672"/>
            <a:ext cx="1265855" cy="1265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Oil Barrel">
            <a:extLst>
              <a:ext uri="{FF2B5EF4-FFF2-40B4-BE49-F238E27FC236}">
                <a16:creationId xmlns:a16="http://schemas.microsoft.com/office/drawing/2014/main" id="{7E2BA65E-1AF7-435D-BC01-234DCC5FF6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06685" y="571501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1FC1AB-6642-402E-8F9A-A1B8AB581D3D}"/>
              </a:ext>
            </a:extLst>
          </p:cNvPr>
          <p:cNvCxnSpPr>
            <a:stCxn id="9" idx="2"/>
          </p:cNvCxnSpPr>
          <p:nvPr/>
        </p:nvCxnSpPr>
        <p:spPr>
          <a:xfrm>
            <a:off x="858911" y="3064250"/>
            <a:ext cx="0" cy="1552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0D13E8-ED3F-4A47-81F8-E212EC0CA10A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3208630" y="1965701"/>
            <a:ext cx="30366" cy="228879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DCAF5F-B88C-4176-AF39-A307F49FBED8}"/>
              </a:ext>
            </a:extLst>
          </p:cNvPr>
          <p:cNvCxnSpPr>
            <a:cxnSpLocks/>
          </p:cNvCxnSpPr>
          <p:nvPr/>
        </p:nvCxnSpPr>
        <p:spPr>
          <a:xfrm flipH="1">
            <a:off x="7063885" y="1485901"/>
            <a:ext cx="6846" cy="297814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30FEB0B-6466-4BCF-A83B-2852D6E896D3}"/>
              </a:ext>
            </a:extLst>
          </p:cNvPr>
          <p:cNvCxnSpPr>
            <a:cxnSpLocks/>
          </p:cNvCxnSpPr>
          <p:nvPr/>
        </p:nvCxnSpPr>
        <p:spPr>
          <a:xfrm>
            <a:off x="5219418" y="2941527"/>
            <a:ext cx="0" cy="253217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BE3B4D-4911-45C3-ADB0-3B40E07954C8}"/>
              </a:ext>
            </a:extLst>
          </p:cNvPr>
          <p:cNvCxnSpPr/>
          <p:nvPr/>
        </p:nvCxnSpPr>
        <p:spPr>
          <a:xfrm>
            <a:off x="9275753" y="2941527"/>
            <a:ext cx="0" cy="1552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64A7A-0889-49E1-8C86-CC3A48FF010B}"/>
              </a:ext>
            </a:extLst>
          </p:cNvPr>
          <p:cNvCxnSpPr>
            <a:cxnSpLocks/>
          </p:cNvCxnSpPr>
          <p:nvPr/>
        </p:nvCxnSpPr>
        <p:spPr>
          <a:xfrm>
            <a:off x="11226062" y="1965701"/>
            <a:ext cx="0" cy="192684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EB2EB51-0CDE-4262-8C0F-B33915D8A80F}"/>
              </a:ext>
            </a:extLst>
          </p:cNvPr>
          <p:cNvSpPr/>
          <p:nvPr/>
        </p:nvSpPr>
        <p:spPr>
          <a:xfrm>
            <a:off x="16613" y="3505200"/>
            <a:ext cx="1702076" cy="7493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Open Sans" panose="020B0606030504020204"/>
              </a:rPr>
              <a:t>1. Growing &amp; Maintenance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4998FC-A698-4F76-A40F-2E750E021861}"/>
              </a:ext>
            </a:extLst>
          </p:cNvPr>
          <p:cNvSpPr/>
          <p:nvPr/>
        </p:nvSpPr>
        <p:spPr>
          <a:xfrm>
            <a:off x="2392436" y="2600325"/>
            <a:ext cx="1702076" cy="7493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Open Sans" panose="020B0606030504020204"/>
              </a:rPr>
              <a:t>2. Harvest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F4CA8A9-F8E2-45A5-A42E-9C7AC5EB1DE5}"/>
              </a:ext>
            </a:extLst>
          </p:cNvPr>
          <p:cNvSpPr/>
          <p:nvPr/>
        </p:nvSpPr>
        <p:spPr>
          <a:xfrm>
            <a:off x="4241805" y="3978276"/>
            <a:ext cx="2014594" cy="87312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Open Sans" panose="020B0606030504020204"/>
              </a:rPr>
              <a:t>3. Extract Juice, Fermentation &amp; Filtration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E2C8FB0-B8CA-4A39-8056-040B1AFA420C}"/>
              </a:ext>
            </a:extLst>
          </p:cNvPr>
          <p:cNvSpPr/>
          <p:nvPr/>
        </p:nvSpPr>
        <p:spPr>
          <a:xfrm>
            <a:off x="6219693" y="2022842"/>
            <a:ext cx="1702076" cy="7493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Open Sans" panose="020B0606030504020204"/>
              </a:rPr>
              <a:t>4. Ageing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25FF4E0-7C4E-404C-8953-36D4E8145DAB}"/>
              </a:ext>
            </a:extLst>
          </p:cNvPr>
          <p:cNvSpPr/>
          <p:nvPr/>
        </p:nvSpPr>
        <p:spPr>
          <a:xfrm>
            <a:off x="8409270" y="3429000"/>
            <a:ext cx="1702076" cy="7493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Open Sans" panose="020B0606030504020204"/>
              </a:rPr>
              <a:t>5. Bottling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C7C617-7BB5-4530-8DD1-F3591617F5F4}"/>
              </a:ext>
            </a:extLst>
          </p:cNvPr>
          <p:cNvSpPr/>
          <p:nvPr/>
        </p:nvSpPr>
        <p:spPr>
          <a:xfrm>
            <a:off x="10267520" y="2397492"/>
            <a:ext cx="1903456" cy="7493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Open Sans" panose="020B0606030504020204"/>
              </a:rPr>
              <a:t>6. Consumption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BAD681-CE2E-4771-BB87-4646D6EF0F29}"/>
              </a:ext>
            </a:extLst>
          </p:cNvPr>
          <p:cNvSpPr/>
          <p:nvPr/>
        </p:nvSpPr>
        <p:spPr>
          <a:xfrm>
            <a:off x="103261" y="137275"/>
            <a:ext cx="11882439" cy="52322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Open Sans" panose="020B0606030504020204"/>
              </a:rPr>
              <a:t>How to make wine…</a:t>
            </a:r>
            <a:endParaRPr lang="en-GB" sz="2400" b="1" dirty="0">
              <a:solidFill>
                <a:schemeClr val="bg1"/>
              </a:solidFill>
              <a:latin typeface="Open Sans" panose="020B0606030504020204"/>
            </a:endParaRPr>
          </a:p>
        </p:txBody>
      </p: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EB0B1D09-D6FC-48AF-BEF4-EE28D1324DBD}"/>
              </a:ext>
            </a:extLst>
          </p:cNvPr>
          <p:cNvCxnSpPr>
            <a:stCxn id="32" idx="3"/>
            <a:endCxn id="33" idx="1"/>
          </p:cNvCxnSpPr>
          <p:nvPr/>
        </p:nvCxnSpPr>
        <p:spPr>
          <a:xfrm flipV="1">
            <a:off x="1718689" y="2974975"/>
            <a:ext cx="673747" cy="904875"/>
          </a:xfrm>
          <a:prstGeom prst="curvedConnector3">
            <a:avLst/>
          </a:prstGeom>
          <a:ln w="28575">
            <a:solidFill>
              <a:srgbClr val="385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1ACFBC70-76F5-4C0E-A8C0-1C9E725D173C}"/>
              </a:ext>
            </a:extLst>
          </p:cNvPr>
          <p:cNvCxnSpPr>
            <a:stCxn id="33" idx="3"/>
            <a:endCxn id="34" idx="1"/>
          </p:cNvCxnSpPr>
          <p:nvPr/>
        </p:nvCxnSpPr>
        <p:spPr>
          <a:xfrm>
            <a:off x="4094512" y="2974975"/>
            <a:ext cx="147293" cy="1439863"/>
          </a:xfrm>
          <a:prstGeom prst="curvedConnector3">
            <a:avLst>
              <a:gd name="adj1" fmla="val 64438"/>
            </a:avLst>
          </a:prstGeom>
          <a:ln w="28575">
            <a:solidFill>
              <a:srgbClr val="385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13EDF6D7-213A-4ABF-BBB4-BE817F41D434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 flipH="1" flipV="1">
            <a:off x="6219693" y="2397492"/>
            <a:ext cx="36706" cy="2017346"/>
          </a:xfrm>
          <a:prstGeom prst="curvedConnector5">
            <a:avLst>
              <a:gd name="adj1" fmla="val -622786"/>
              <a:gd name="adj2" fmla="val 51534"/>
              <a:gd name="adj3" fmla="val 722786"/>
            </a:avLst>
          </a:prstGeom>
          <a:ln w="28575">
            <a:solidFill>
              <a:srgbClr val="385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9032BB1C-BC8D-4DCD-A7A6-9A627D71AE12}"/>
              </a:ext>
            </a:extLst>
          </p:cNvPr>
          <p:cNvCxnSpPr>
            <a:stCxn id="35" idx="3"/>
            <a:endCxn id="36" idx="1"/>
          </p:cNvCxnSpPr>
          <p:nvPr/>
        </p:nvCxnSpPr>
        <p:spPr>
          <a:xfrm>
            <a:off x="7921769" y="2397492"/>
            <a:ext cx="487501" cy="1406158"/>
          </a:xfrm>
          <a:prstGeom prst="curvedConnector3">
            <a:avLst>
              <a:gd name="adj1" fmla="val 39095"/>
            </a:avLst>
          </a:prstGeom>
          <a:ln w="28575">
            <a:solidFill>
              <a:srgbClr val="385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7562F1E5-D15F-4F90-B385-958A1CB261C2}"/>
              </a:ext>
            </a:extLst>
          </p:cNvPr>
          <p:cNvCxnSpPr>
            <a:stCxn id="36" idx="3"/>
            <a:endCxn id="37" idx="1"/>
          </p:cNvCxnSpPr>
          <p:nvPr/>
        </p:nvCxnSpPr>
        <p:spPr>
          <a:xfrm flipV="1">
            <a:off x="10111346" y="2772142"/>
            <a:ext cx="156174" cy="1031508"/>
          </a:xfrm>
          <a:prstGeom prst="curvedConnector3">
            <a:avLst>
              <a:gd name="adj1" fmla="val 46596"/>
            </a:avLst>
          </a:prstGeom>
          <a:ln w="28575">
            <a:solidFill>
              <a:srgbClr val="385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40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A48D22-E8C8-4D64-AD6D-FF4A5B4B6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74" r="152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EB2EB51-0CDE-4262-8C0F-B33915D8A80F}"/>
              </a:ext>
            </a:extLst>
          </p:cNvPr>
          <p:cNvSpPr/>
          <p:nvPr/>
        </p:nvSpPr>
        <p:spPr>
          <a:xfrm>
            <a:off x="45188" y="5407691"/>
            <a:ext cx="1702076" cy="7493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Open Sans" panose="020B0606030504020204"/>
              </a:rPr>
              <a:t>1. Growing &amp; Maintenance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4998FC-A698-4F76-A40F-2E750E021861}"/>
              </a:ext>
            </a:extLst>
          </p:cNvPr>
          <p:cNvSpPr/>
          <p:nvPr/>
        </p:nvSpPr>
        <p:spPr>
          <a:xfrm>
            <a:off x="2022318" y="5407691"/>
            <a:ext cx="1702076" cy="7493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Open Sans" panose="020B0606030504020204"/>
              </a:rPr>
              <a:t>2. Harvest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F4CA8A9-F8E2-45A5-A42E-9C7AC5EB1DE5}"/>
              </a:ext>
            </a:extLst>
          </p:cNvPr>
          <p:cNvSpPr/>
          <p:nvPr/>
        </p:nvSpPr>
        <p:spPr>
          <a:xfrm>
            <a:off x="3999448" y="5345779"/>
            <a:ext cx="2014594" cy="87312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Open Sans" panose="020B0606030504020204"/>
              </a:rPr>
              <a:t>3. Extract Juice, Fermentation &amp; Filtration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E2C8FB0-B8CA-4A39-8056-040B1AFA420C}"/>
              </a:ext>
            </a:extLst>
          </p:cNvPr>
          <p:cNvSpPr/>
          <p:nvPr/>
        </p:nvSpPr>
        <p:spPr>
          <a:xfrm>
            <a:off x="6289096" y="5407691"/>
            <a:ext cx="1702076" cy="7493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Open Sans" panose="020B0606030504020204"/>
              </a:rPr>
              <a:t>4. Ageing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25FF4E0-7C4E-404C-8953-36D4E8145DAB}"/>
              </a:ext>
            </a:extLst>
          </p:cNvPr>
          <p:cNvSpPr/>
          <p:nvPr/>
        </p:nvSpPr>
        <p:spPr>
          <a:xfrm>
            <a:off x="8266226" y="5407691"/>
            <a:ext cx="1702076" cy="7493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Open Sans" panose="020B0606030504020204"/>
              </a:rPr>
              <a:t>5. Bottling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C7C617-7BB5-4530-8DD1-F3591617F5F4}"/>
              </a:ext>
            </a:extLst>
          </p:cNvPr>
          <p:cNvSpPr/>
          <p:nvPr/>
        </p:nvSpPr>
        <p:spPr>
          <a:xfrm>
            <a:off x="10243356" y="5407691"/>
            <a:ext cx="1903456" cy="7493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Open Sans" panose="020B0606030504020204"/>
              </a:rPr>
              <a:t>6. Consumption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13A120-9F57-4BBB-BC35-6054FAB2DB05}"/>
              </a:ext>
            </a:extLst>
          </p:cNvPr>
          <p:cNvSpPr/>
          <p:nvPr/>
        </p:nvSpPr>
        <p:spPr>
          <a:xfrm>
            <a:off x="154779" y="120372"/>
            <a:ext cx="11882439" cy="132343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Open Sans" panose="020B0606030504020204"/>
              </a:rPr>
              <a:t>Many factors can threaten the production of good quality wine in all parts of the process…identify all the factors through the process</a:t>
            </a:r>
          </a:p>
          <a:p>
            <a:endParaRPr lang="en-GB" sz="2400" b="1" dirty="0">
              <a:solidFill>
                <a:schemeClr val="bg1"/>
              </a:solidFill>
              <a:latin typeface="Open Sans" panose="020B060603050402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7D1F88-D974-4E73-81D4-70CFC801DD05}"/>
              </a:ext>
            </a:extLst>
          </p:cNvPr>
          <p:cNvSpPr/>
          <p:nvPr/>
        </p:nvSpPr>
        <p:spPr>
          <a:xfrm>
            <a:off x="630771" y="1707773"/>
            <a:ext cx="11057860" cy="3104707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088561-8A0E-4946-BD11-0DD2D58E7EA8}"/>
              </a:ext>
            </a:extLst>
          </p:cNvPr>
          <p:cNvSpPr/>
          <p:nvPr/>
        </p:nvSpPr>
        <p:spPr>
          <a:xfrm>
            <a:off x="741909" y="1925934"/>
            <a:ext cx="5272133" cy="74930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latin typeface="Open Sans" panose="020B0606030504020204"/>
              </a:rPr>
              <a:t>External factors like the weather</a:t>
            </a:r>
          </a:p>
        </p:txBody>
      </p:sp>
      <p:pic>
        <p:nvPicPr>
          <p:cNvPr id="26" name="Graphic 25" descr="Partial sun">
            <a:extLst>
              <a:ext uri="{FF2B5EF4-FFF2-40B4-BE49-F238E27FC236}">
                <a16:creationId xmlns:a16="http://schemas.microsoft.com/office/drawing/2014/main" id="{7A9FA6A2-AF09-49E4-930B-1BDBD95A8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931" y="1849248"/>
            <a:ext cx="893791" cy="893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19D4E6F-0941-41DC-8C42-15242EB4E09D}"/>
              </a:ext>
            </a:extLst>
          </p:cNvPr>
          <p:cNvSpPr/>
          <p:nvPr/>
        </p:nvSpPr>
        <p:spPr>
          <a:xfrm>
            <a:off x="741909" y="2885477"/>
            <a:ext cx="5272133" cy="74930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latin typeface="Open Sans" panose="020B0606030504020204"/>
              </a:rPr>
              <a:t>The capability and </a:t>
            </a:r>
          </a:p>
          <a:p>
            <a:pPr algn="r"/>
            <a:r>
              <a:rPr lang="en-GB" b="1" dirty="0">
                <a:latin typeface="Open Sans" panose="020B0606030504020204"/>
              </a:rPr>
              <a:t>number of people</a:t>
            </a:r>
          </a:p>
        </p:txBody>
      </p:sp>
      <p:pic>
        <p:nvPicPr>
          <p:cNvPr id="28" name="Graphic 27" descr="Users">
            <a:extLst>
              <a:ext uri="{FF2B5EF4-FFF2-40B4-BE49-F238E27FC236}">
                <a16:creationId xmlns:a16="http://schemas.microsoft.com/office/drawing/2014/main" id="{680FAAE4-2FE5-445B-9A8F-755E2A533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781" y="2675234"/>
            <a:ext cx="1153626" cy="1153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2D6D5D6-767C-4213-85DA-377C50060542}"/>
              </a:ext>
            </a:extLst>
          </p:cNvPr>
          <p:cNvSpPr/>
          <p:nvPr/>
        </p:nvSpPr>
        <p:spPr>
          <a:xfrm>
            <a:off x="3459933" y="3905416"/>
            <a:ext cx="5272133" cy="74930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latin typeface="Open Sans" panose="020B0606030504020204"/>
              </a:rPr>
              <a:t>The equipment used and </a:t>
            </a:r>
          </a:p>
          <a:p>
            <a:pPr algn="r"/>
            <a:r>
              <a:rPr lang="en-GB" b="1" dirty="0">
                <a:latin typeface="Open Sans" panose="020B0606030504020204"/>
              </a:rPr>
              <a:t>whether it is in good order</a:t>
            </a:r>
          </a:p>
        </p:txBody>
      </p:sp>
      <p:pic>
        <p:nvPicPr>
          <p:cNvPr id="30" name="Graphic 29" descr="Mining tools">
            <a:extLst>
              <a:ext uri="{FF2B5EF4-FFF2-40B4-BE49-F238E27FC236}">
                <a16:creationId xmlns:a16="http://schemas.microsoft.com/office/drawing/2014/main" id="{F2F9D6EF-1980-480E-84CD-510AC7A98D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3284" y="3904358"/>
            <a:ext cx="749299" cy="7492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1333250-EEAC-4566-80B4-4D8A97AABA18}"/>
              </a:ext>
            </a:extLst>
          </p:cNvPr>
          <p:cNvSpPr/>
          <p:nvPr/>
        </p:nvSpPr>
        <p:spPr>
          <a:xfrm>
            <a:off x="6289096" y="1925934"/>
            <a:ext cx="5272133" cy="74930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latin typeface="Open Sans" panose="020B0606030504020204"/>
              </a:rPr>
              <a:t>The quality of the produce used</a:t>
            </a:r>
          </a:p>
          <a:p>
            <a:pPr algn="r"/>
            <a:r>
              <a:rPr lang="en-GB" b="1" dirty="0">
                <a:latin typeface="Open Sans" panose="020B0606030504020204"/>
              </a:rPr>
              <a:t>The vines, the soil etc.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68F464-169E-47F5-8097-59A1696E0453}"/>
              </a:ext>
            </a:extLst>
          </p:cNvPr>
          <p:cNvSpPr/>
          <p:nvPr/>
        </p:nvSpPr>
        <p:spPr>
          <a:xfrm>
            <a:off x="6289096" y="2885477"/>
            <a:ext cx="5272133" cy="74930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latin typeface="Open Sans" panose="020B0606030504020204"/>
              </a:rPr>
              <a:t>The planning of the process</a:t>
            </a:r>
          </a:p>
          <a:p>
            <a:pPr algn="r"/>
            <a:r>
              <a:rPr lang="en-GB" b="1" dirty="0">
                <a:latin typeface="Open Sans" panose="020B0606030504020204"/>
              </a:rPr>
              <a:t>and if there is enough time</a:t>
            </a:r>
          </a:p>
        </p:txBody>
      </p:sp>
      <p:pic>
        <p:nvPicPr>
          <p:cNvPr id="3" name="Graphic 2" descr="Grapes">
            <a:extLst>
              <a:ext uri="{FF2B5EF4-FFF2-40B4-BE49-F238E27FC236}">
                <a16:creationId xmlns:a16="http://schemas.microsoft.com/office/drawing/2014/main" id="{FF17EE89-FE48-4CB3-8772-BBA7373753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37004" y="1932803"/>
            <a:ext cx="742431" cy="742431"/>
          </a:xfrm>
          <a:prstGeom prst="rect">
            <a:avLst/>
          </a:prstGeom>
        </p:spPr>
      </p:pic>
      <p:pic>
        <p:nvPicPr>
          <p:cNvPr id="6" name="Graphic 5" descr="Stopwatch 75%">
            <a:extLst>
              <a:ext uri="{FF2B5EF4-FFF2-40B4-BE49-F238E27FC236}">
                <a16:creationId xmlns:a16="http://schemas.microsoft.com/office/drawing/2014/main" id="{9580012E-E80F-421C-9407-56C720A31A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44227" y="2896135"/>
            <a:ext cx="727984" cy="727984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6EAB3022-A22C-4D35-A795-EEC474C478C9}"/>
              </a:ext>
            </a:extLst>
          </p:cNvPr>
          <p:cNvSpPr/>
          <p:nvPr/>
        </p:nvSpPr>
        <p:spPr>
          <a:xfrm>
            <a:off x="5816801" y="4812480"/>
            <a:ext cx="685800" cy="352389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8DE6B15-5B17-4A10-AEA1-5DF88BA821D4}"/>
              </a:ext>
            </a:extLst>
          </p:cNvPr>
          <p:cNvCxnSpPr>
            <a:stCxn id="32" idx="3"/>
            <a:endCxn id="33" idx="1"/>
          </p:cNvCxnSpPr>
          <p:nvPr/>
        </p:nvCxnSpPr>
        <p:spPr>
          <a:xfrm>
            <a:off x="1747264" y="5782341"/>
            <a:ext cx="275054" cy="0"/>
          </a:xfrm>
          <a:prstGeom prst="straightConnector1">
            <a:avLst/>
          </a:prstGeom>
          <a:ln w="28575">
            <a:solidFill>
              <a:srgbClr val="3857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0116446-C61E-4D82-BEC3-6F125C0D181D}"/>
              </a:ext>
            </a:extLst>
          </p:cNvPr>
          <p:cNvCxnSpPr/>
          <p:nvPr/>
        </p:nvCxnSpPr>
        <p:spPr>
          <a:xfrm>
            <a:off x="3724394" y="5762849"/>
            <a:ext cx="275054" cy="0"/>
          </a:xfrm>
          <a:prstGeom prst="straightConnector1">
            <a:avLst/>
          </a:prstGeom>
          <a:ln w="28575">
            <a:solidFill>
              <a:srgbClr val="3857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78A661F-4D08-47DC-B8D9-5E596B148199}"/>
              </a:ext>
            </a:extLst>
          </p:cNvPr>
          <p:cNvCxnSpPr/>
          <p:nvPr/>
        </p:nvCxnSpPr>
        <p:spPr>
          <a:xfrm>
            <a:off x="6014042" y="5762849"/>
            <a:ext cx="275054" cy="0"/>
          </a:xfrm>
          <a:prstGeom prst="straightConnector1">
            <a:avLst/>
          </a:prstGeom>
          <a:ln w="28575">
            <a:solidFill>
              <a:srgbClr val="3857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473F22F-0680-4C23-8723-DB19D36C173B}"/>
              </a:ext>
            </a:extLst>
          </p:cNvPr>
          <p:cNvCxnSpPr/>
          <p:nvPr/>
        </p:nvCxnSpPr>
        <p:spPr>
          <a:xfrm>
            <a:off x="7991172" y="5764623"/>
            <a:ext cx="275054" cy="0"/>
          </a:xfrm>
          <a:prstGeom prst="straightConnector1">
            <a:avLst/>
          </a:prstGeom>
          <a:ln w="28575">
            <a:solidFill>
              <a:srgbClr val="3857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AD7BF98-11F1-415D-B229-402266E44736}"/>
              </a:ext>
            </a:extLst>
          </p:cNvPr>
          <p:cNvCxnSpPr/>
          <p:nvPr/>
        </p:nvCxnSpPr>
        <p:spPr>
          <a:xfrm>
            <a:off x="9968302" y="5782341"/>
            <a:ext cx="275054" cy="0"/>
          </a:xfrm>
          <a:prstGeom prst="straightConnector1">
            <a:avLst/>
          </a:prstGeom>
          <a:ln w="28575">
            <a:solidFill>
              <a:srgbClr val="3857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21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2" grpId="0"/>
      <p:bldP spid="7" grpId="0" animBg="1"/>
      <p:bldP spid="25" grpId="0" animBg="1"/>
      <p:bldP spid="27" grpId="0" animBg="1"/>
      <p:bldP spid="29" grpId="0" animBg="1"/>
      <p:bldP spid="31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Vineyard against clear sky">
            <a:extLst>
              <a:ext uri="{FF2B5EF4-FFF2-40B4-BE49-F238E27FC236}">
                <a16:creationId xmlns:a16="http://schemas.microsoft.com/office/drawing/2014/main" id="{321F50CD-8A1E-4EC3-A3AC-7A52565F2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79961F-DAA8-412B-8A79-4FD1C6AD8C94}"/>
              </a:ext>
            </a:extLst>
          </p:cNvPr>
          <p:cNvSpPr/>
          <p:nvPr/>
        </p:nvSpPr>
        <p:spPr>
          <a:xfrm>
            <a:off x="107155" y="110220"/>
            <a:ext cx="11882439" cy="144655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Open Sans" panose="020B0606030504020204"/>
              </a:rPr>
              <a:t>How do you articulate a risk?</a:t>
            </a:r>
          </a:p>
          <a:p>
            <a:endParaRPr lang="en-GB" sz="1200" b="1" dirty="0">
              <a:solidFill>
                <a:schemeClr val="bg1"/>
              </a:solidFill>
              <a:latin typeface="Open Sans" panose="020B0606030504020204"/>
            </a:endParaRPr>
          </a:p>
          <a:p>
            <a:r>
              <a:rPr lang="en-GB" sz="2400" b="1" dirty="0">
                <a:solidFill>
                  <a:schemeClr val="bg1"/>
                </a:solidFill>
                <a:latin typeface="Open Sans" panose="020B0606030504020204"/>
              </a:rPr>
              <a:t>An Example in the “Growing &amp; Maintenance” Phase:</a:t>
            </a:r>
          </a:p>
          <a:p>
            <a:endParaRPr lang="en-GB" sz="2400" b="1" dirty="0">
              <a:solidFill>
                <a:schemeClr val="bg1"/>
              </a:solidFill>
              <a:latin typeface="Open Sans" panose="020B060603050402020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93A3B30-3F0F-4EB8-AC01-C8FF3B6B8F08}"/>
              </a:ext>
            </a:extLst>
          </p:cNvPr>
          <p:cNvSpPr/>
          <p:nvPr/>
        </p:nvSpPr>
        <p:spPr>
          <a:xfrm>
            <a:off x="457134" y="1704751"/>
            <a:ext cx="3362325" cy="953241"/>
          </a:xfrm>
          <a:prstGeom prst="roundRect">
            <a:avLst/>
          </a:prstGeom>
          <a:solidFill>
            <a:srgbClr val="FFFFFF">
              <a:alpha val="60000"/>
            </a:srgbClr>
          </a:solidFill>
          <a:ln w="571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 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There is a risk that…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344F116-D3A4-4DAF-BA0A-374A18596762}"/>
              </a:ext>
            </a:extLst>
          </p:cNvPr>
          <p:cNvSpPr/>
          <p:nvPr/>
        </p:nvSpPr>
        <p:spPr>
          <a:xfrm>
            <a:off x="4461775" y="1704751"/>
            <a:ext cx="3362325" cy="953241"/>
          </a:xfrm>
          <a:prstGeom prst="roundRect">
            <a:avLst/>
          </a:prstGeom>
          <a:solidFill>
            <a:srgbClr val="FFFFFF">
              <a:alpha val="60000"/>
            </a:srgbClr>
          </a:solidFill>
          <a:ln w="762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 Due to…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BAA5347-9DAC-453F-88F0-F387B7F6E9A9}"/>
              </a:ext>
            </a:extLst>
          </p:cNvPr>
          <p:cNvSpPr/>
          <p:nvPr/>
        </p:nvSpPr>
        <p:spPr>
          <a:xfrm>
            <a:off x="8466417" y="1704751"/>
            <a:ext cx="3362325" cy="953241"/>
          </a:xfrm>
          <a:prstGeom prst="roundRect">
            <a:avLst/>
          </a:prstGeom>
          <a:solidFill>
            <a:srgbClr val="FFFFFF">
              <a:alpha val="60000"/>
            </a:srgb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 </a:t>
            </a:r>
            <a:r>
              <a:rPr lang="en-GB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Resulting in…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F750E42-85C0-4C2B-ADF7-EAC8F72CFA64}"/>
              </a:ext>
            </a:extLst>
          </p:cNvPr>
          <p:cNvSpPr/>
          <p:nvPr/>
        </p:nvSpPr>
        <p:spPr>
          <a:xfrm>
            <a:off x="457134" y="3095771"/>
            <a:ext cx="3362325" cy="86434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The description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23153E2-A5E9-4CBD-B120-5CA6E3AAC9DC}"/>
              </a:ext>
            </a:extLst>
          </p:cNvPr>
          <p:cNvSpPr/>
          <p:nvPr/>
        </p:nvSpPr>
        <p:spPr>
          <a:xfrm>
            <a:off x="4461775" y="3095771"/>
            <a:ext cx="3362325" cy="864341"/>
          </a:xfrm>
          <a:prstGeom prst="roundRect">
            <a:avLst/>
          </a:prstGeom>
          <a:solidFill>
            <a:srgbClr val="F4B183"/>
          </a:solidFill>
          <a:ln w="762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 The cause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2C3035F-8D9F-4CE9-AC4A-B24FA327DAE2}"/>
              </a:ext>
            </a:extLst>
          </p:cNvPr>
          <p:cNvSpPr/>
          <p:nvPr/>
        </p:nvSpPr>
        <p:spPr>
          <a:xfrm>
            <a:off x="8466417" y="3095771"/>
            <a:ext cx="3362325" cy="864341"/>
          </a:xfrm>
          <a:prstGeom prst="roundRect">
            <a:avLst/>
          </a:prstGeom>
          <a:solidFill>
            <a:srgbClr val="A9D18E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 The Impact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B75469-B400-4AF3-9837-048DCACB6BF9}"/>
              </a:ext>
            </a:extLst>
          </p:cNvPr>
          <p:cNvSpPr/>
          <p:nvPr/>
        </p:nvSpPr>
        <p:spPr>
          <a:xfrm>
            <a:off x="457134" y="4365771"/>
            <a:ext cx="3362325" cy="2032371"/>
          </a:xfrm>
          <a:prstGeom prst="roundRect">
            <a:avLst/>
          </a:prstGeom>
          <a:solidFill>
            <a:srgbClr val="FFFFFF">
              <a:alpha val="60000"/>
            </a:srgbClr>
          </a:solidFill>
          <a:ln w="571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The grapes are not harvested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801A0AD-3177-4C97-8874-619B287808B0}"/>
              </a:ext>
            </a:extLst>
          </p:cNvPr>
          <p:cNvSpPr/>
          <p:nvPr/>
        </p:nvSpPr>
        <p:spPr>
          <a:xfrm>
            <a:off x="4461775" y="4365771"/>
            <a:ext cx="3362325" cy="2032371"/>
          </a:xfrm>
          <a:prstGeom prst="roundRect">
            <a:avLst/>
          </a:prstGeom>
          <a:solidFill>
            <a:srgbClr val="FFFFFF">
              <a:alpha val="60000"/>
            </a:srgbClr>
          </a:solidFill>
          <a:ln w="762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GB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Not having enough people</a:t>
            </a:r>
          </a:p>
          <a:p>
            <a:pPr marL="342900" indent="-342900">
              <a:buFontTx/>
              <a:buChar char="-"/>
            </a:pPr>
            <a:r>
              <a:rPr lang="en-GB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Not having capable people </a:t>
            </a:r>
          </a:p>
          <a:p>
            <a:pPr marL="342900" indent="-342900">
              <a:buFontTx/>
              <a:buChar char="-"/>
            </a:pPr>
            <a:r>
              <a:rPr lang="en-GB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Poor planning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130F712-633C-4E22-86D2-96D5E596D3C1}"/>
              </a:ext>
            </a:extLst>
          </p:cNvPr>
          <p:cNvSpPr/>
          <p:nvPr/>
        </p:nvSpPr>
        <p:spPr>
          <a:xfrm>
            <a:off x="8466417" y="4365771"/>
            <a:ext cx="3362325" cy="2032371"/>
          </a:xfrm>
          <a:prstGeom prst="roundRect">
            <a:avLst/>
          </a:prstGeom>
          <a:solidFill>
            <a:srgbClr val="FFFFFF">
              <a:alpha val="60000"/>
            </a:srgb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GB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Less wine being produced</a:t>
            </a:r>
          </a:p>
          <a:p>
            <a:pPr marL="342900" indent="-342900">
              <a:buFontTx/>
              <a:buChar char="-"/>
            </a:pPr>
            <a:r>
              <a:rPr lang="en-GB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/>
              </a:rPr>
              <a:t>Poor quality wine being produced</a:t>
            </a:r>
          </a:p>
        </p:txBody>
      </p:sp>
    </p:spTree>
    <p:extLst>
      <p:ext uri="{BB962C8B-B14F-4D97-AF65-F5344CB8AC3E}">
        <p14:creationId xmlns:p14="http://schemas.microsoft.com/office/powerpoint/2010/main" val="314602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5386</TotalTime>
  <Words>876</Words>
  <Application>Microsoft Office PowerPoint</Application>
  <PresentationFormat>Widescreen</PresentationFormat>
  <Paragraphs>110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Monserrate</dc:creator>
  <cp:lastModifiedBy>Kate Monserrate</cp:lastModifiedBy>
  <cp:revision>32</cp:revision>
  <dcterms:created xsi:type="dcterms:W3CDTF">2020-05-28T07:12:05Z</dcterms:created>
  <dcterms:modified xsi:type="dcterms:W3CDTF">2020-06-24T10:42:46Z</dcterms:modified>
</cp:coreProperties>
</file>